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5" r:id="rId10"/>
    <p:sldId id="263" r:id="rId11"/>
    <p:sldId id="26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66" autoAdjust="0"/>
    <p:restoredTop sz="94660"/>
  </p:normalViewPr>
  <p:slideViewPr>
    <p:cSldViewPr snapToGrid="0">
      <p:cViewPr varScale="1">
        <p:scale>
          <a:sx n="73" d="100"/>
          <a:sy n="73" d="100"/>
        </p:scale>
        <p:origin x="63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A84F-FDBD-4FAE-A5B2-B566DC3F550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FBF0-C4B9-4857-A77D-37B5314B293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877262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A84F-FDBD-4FAE-A5B2-B566DC3F550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FBF0-C4B9-4857-A77D-37B5314B2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227911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A84F-FDBD-4FAE-A5B2-B566DC3F550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FBF0-C4B9-4857-A77D-37B5314B2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596667"/>
      </p:ext>
    </p:extLst>
  </p:cSld>
  <p:clrMapOvr>
    <a:masterClrMapping/>
  </p:clrMapOvr>
  <p:transition spd="slow"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A84F-FDBD-4FAE-A5B2-B566DC3F550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FBF0-C4B9-4857-A77D-37B5314B293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4108619"/>
      </p:ext>
    </p:extLst>
  </p:cSld>
  <p:clrMapOvr>
    <a:masterClrMapping/>
  </p:clrMapOvr>
  <p:transition spd="slow">
    <p:cove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A84F-FDBD-4FAE-A5B2-B566DC3F550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FBF0-C4B9-4857-A77D-37B5314B2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406947"/>
      </p:ext>
    </p:extLst>
  </p:cSld>
  <p:clrMapOvr>
    <a:masterClrMapping/>
  </p:clrMapOvr>
  <p:transition spd="slow">
    <p:cover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A84F-FDBD-4FAE-A5B2-B566DC3F550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FBF0-C4B9-4857-A77D-37B5314B293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57552648"/>
      </p:ext>
    </p:extLst>
  </p:cSld>
  <p:clrMapOvr>
    <a:masterClrMapping/>
  </p:clrMapOvr>
  <p:transition spd="slow">
    <p:cover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A84F-FDBD-4FAE-A5B2-B566DC3F550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FBF0-C4B9-4857-A77D-37B5314B2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615775"/>
      </p:ext>
    </p:extLst>
  </p:cSld>
  <p:clrMapOvr>
    <a:masterClrMapping/>
  </p:clrMapOvr>
  <p:transition spd="slow">
    <p:cover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A84F-FDBD-4FAE-A5B2-B566DC3F550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FBF0-C4B9-4857-A77D-37B5314B2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422508"/>
      </p:ext>
    </p:extLst>
  </p:cSld>
  <p:clrMapOvr>
    <a:masterClrMapping/>
  </p:clrMapOvr>
  <p:transition spd="slow">
    <p:cover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A84F-FDBD-4FAE-A5B2-B566DC3F550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FBF0-C4B9-4857-A77D-37B5314B2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791501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A84F-FDBD-4FAE-A5B2-B566DC3F550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FBF0-C4B9-4857-A77D-37B5314B2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727755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A84F-FDBD-4FAE-A5B2-B566DC3F550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FBF0-C4B9-4857-A77D-37B5314B2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427166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A84F-FDBD-4FAE-A5B2-B566DC3F550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FBF0-C4B9-4857-A77D-37B5314B2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284922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A84F-FDBD-4FAE-A5B2-B566DC3F550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FBF0-C4B9-4857-A77D-37B5314B2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035983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A84F-FDBD-4FAE-A5B2-B566DC3F550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FBF0-C4B9-4857-A77D-37B5314B2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907723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A84F-FDBD-4FAE-A5B2-B566DC3F550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FBF0-C4B9-4857-A77D-37B5314B2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975622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A84F-FDBD-4FAE-A5B2-B566DC3F550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FBF0-C4B9-4857-A77D-37B5314B2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146228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A84F-FDBD-4FAE-A5B2-B566DC3F550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FBF0-C4B9-4857-A77D-37B5314B2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037499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chemeClr val="bg2">
                <a:tint val="97000"/>
                <a:hueMod val="92000"/>
                <a:satMod val="169000"/>
                <a:lumMod val="164000"/>
              </a:schemeClr>
            </a:gs>
            <a:gs pos="47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B9FA84F-FDBD-4FAE-A5B2-B566DC3F550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B59FBF0-C4B9-4857-A77D-37B5314B2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1626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ransition spd="slow">
    <p:cover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0.emf"/><Relationship Id="rId5" Type="http://schemas.openxmlformats.org/officeDocument/2006/relationships/package" Target="../embeddings/_________Microsoft_Word8.docx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package" Target="../embeddings/_________Microsoft_Word.docx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5" Type="http://schemas.openxmlformats.org/officeDocument/2006/relationships/package" Target="../embeddings/_________Microsoft_Word2.docx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emf"/><Relationship Id="rId5" Type="http://schemas.openxmlformats.org/officeDocument/2006/relationships/package" Target="../embeddings/_________Microsoft_Word4.docx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emf"/><Relationship Id="rId5" Type="http://schemas.openxmlformats.org/officeDocument/2006/relationships/package" Target="../embeddings/_________Microsoft_Word6.docx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460188-48FF-4023-BAB4-1448F1A714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5568" y="1901952"/>
            <a:ext cx="9994392" cy="2834640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Некоторые особенности введения документации педагога-психолога в СПО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0483724-20EB-47DA-9623-DDAE419FEC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202936"/>
            <a:ext cx="9144000" cy="950976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из опыта работы педагога-психолога </a:t>
            </a:r>
          </a:p>
          <a:p>
            <a:pPr algn="ctr"/>
            <a:r>
              <a:rPr lang="ru-RU" b="1" dirty="0" err="1">
                <a:solidFill>
                  <a:schemeClr val="tx1"/>
                </a:solidFill>
              </a:rPr>
              <a:t>Акинфеевой</a:t>
            </a:r>
            <a:r>
              <a:rPr lang="ru-RU" b="1" dirty="0">
                <a:solidFill>
                  <a:schemeClr val="tx1"/>
                </a:solidFill>
              </a:rPr>
              <a:t> Светланы Владимировны</a:t>
            </a: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A30B46BC-D075-4869-9612-D44D8CC9CAF0}"/>
              </a:ext>
            </a:extLst>
          </p:cNvPr>
          <p:cNvSpPr txBox="1">
            <a:spLocks/>
          </p:cNvSpPr>
          <p:nvPr/>
        </p:nvSpPr>
        <p:spPr bwMode="gray">
          <a:xfrm>
            <a:off x="1246632" y="635508"/>
            <a:ext cx="9144000" cy="95097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b="0" i="0" kern="1200" cap="all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>
                <a:solidFill>
                  <a:schemeClr val="bg1"/>
                </a:solidFill>
              </a:rPr>
              <a:t>ГАПОУ КК «Новороссийский колледж строительства и экономики»</a:t>
            </a:r>
          </a:p>
        </p:txBody>
      </p:sp>
    </p:spTree>
    <p:extLst>
      <p:ext uri="{BB962C8B-B14F-4D97-AF65-F5344CB8AC3E}">
        <p14:creationId xmlns:p14="http://schemas.microsoft.com/office/powerpoint/2010/main" val="85626070"/>
      </p:ext>
    </p:extLst>
  </p:cSld>
  <p:clrMapOvr>
    <a:masterClrMapping/>
  </p:clrMapOvr>
  <p:transition spd="slow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D5504D2F-3F56-4477-84B4-702172B20CC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2549966"/>
              </p:ext>
            </p:extLst>
          </p:nvPr>
        </p:nvGraphicFramePr>
        <p:xfrm>
          <a:off x="631571" y="110362"/>
          <a:ext cx="4452493" cy="64858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Document" r:id="rId3" imgW="6833976" imgH="9957035" progId="Word.Document.12">
                  <p:embed/>
                </p:oleObj>
              </mc:Choice>
              <mc:Fallback>
                <p:oleObj name="Document" r:id="rId3" imgW="6833976" imgH="995703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1571" y="110362"/>
                        <a:ext cx="4452493" cy="648585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1B8BF020-1761-49F2-8CAD-660CE584021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3864754"/>
              </p:ext>
            </p:extLst>
          </p:nvPr>
        </p:nvGraphicFramePr>
        <p:xfrm>
          <a:off x="5668276" y="110362"/>
          <a:ext cx="4563860" cy="64127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Document" r:id="rId5" imgW="6944393" imgH="9755240" progId="Word.Document.12">
                  <p:embed/>
                </p:oleObj>
              </mc:Choice>
              <mc:Fallback>
                <p:oleObj name="Document" r:id="rId5" imgW="6944393" imgH="975524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68276" y="110362"/>
                        <a:ext cx="4563860" cy="641270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26168210"/>
      </p:ext>
    </p:extLst>
  </p:cSld>
  <p:clrMapOvr>
    <a:masterClrMapping/>
  </p:clrMapOvr>
  <p:transition spd="slow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9BA5959-6764-46B4-B4DF-3374ADCF5A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10453180" cy="5138928"/>
          </a:xfrm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srgbClr val="FFFF00"/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591466352"/>
      </p:ext>
    </p:extLst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093943-9528-44E8-B044-D1A6DB642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2039" y="5068707"/>
            <a:ext cx="6626987" cy="1507067"/>
          </a:xfrm>
        </p:spPr>
        <p:txBody>
          <a:bodyPr/>
          <a:lstStyle/>
          <a:p>
            <a:r>
              <a:rPr lang="ru-RU" dirty="0"/>
              <a:t>Заявление-согласие</a:t>
            </a:r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53D505D6-F964-4B18-BC4F-99414928D6A1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4055280"/>
              </p:ext>
            </p:extLst>
          </p:nvPr>
        </p:nvGraphicFramePr>
        <p:xfrm>
          <a:off x="263030" y="210311"/>
          <a:ext cx="3934066" cy="58147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Document" r:id="rId3" imgW="6833976" imgH="10101277" progId="Word.Document.8">
                  <p:embed/>
                </p:oleObj>
              </mc:Choice>
              <mc:Fallback>
                <p:oleObj name="Document" r:id="rId3" imgW="6833976" imgH="10101277" progId="Word.Document.8">
                  <p:embed/>
                  <p:pic>
                    <p:nvPicPr>
                      <p:cNvPr id="6" name="Объект 5">
                        <a:extLst>
                          <a:ext uri="{FF2B5EF4-FFF2-40B4-BE49-F238E27FC236}">
                            <a16:creationId xmlns:a16="http://schemas.microsoft.com/office/drawing/2014/main" id="{6018FC88-F5D0-4463-8D05-32AEAF4BF00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3030" y="210311"/>
                        <a:ext cx="3934066" cy="581474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>
            <a:extLst>
              <a:ext uri="{FF2B5EF4-FFF2-40B4-BE49-F238E27FC236}">
                <a16:creationId xmlns:a16="http://schemas.microsoft.com/office/drawing/2014/main" id="{2C83AD66-F39C-4C6C-823C-44DFBD2A42E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5230709"/>
              </p:ext>
            </p:extLst>
          </p:nvPr>
        </p:nvGraphicFramePr>
        <p:xfrm>
          <a:off x="4350654" y="282226"/>
          <a:ext cx="7496019" cy="34709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Document" r:id="rId5" imgW="9963870" imgH="4613770" progId="Word.Document.12">
                  <p:embed/>
                </p:oleObj>
              </mc:Choice>
              <mc:Fallback>
                <p:oleObj name="Document" r:id="rId5" imgW="9963870" imgH="461377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50654" y="282226"/>
                        <a:ext cx="7496019" cy="347091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08554138"/>
      </p:ext>
    </p:extLst>
  </p:cSld>
  <p:clrMapOvr>
    <a:masterClrMapping/>
  </p:clrMapOvr>
  <p:transition spd="slow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639C484C-0C84-4B0C-AC20-DD987D834C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4580201"/>
              </p:ext>
            </p:extLst>
          </p:nvPr>
        </p:nvGraphicFramePr>
        <p:xfrm>
          <a:off x="421259" y="256666"/>
          <a:ext cx="4351909" cy="6267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Document" r:id="rId3" imgW="6892961" imgH="9928618" progId="Word.Document.12">
                  <p:embed/>
                </p:oleObj>
              </mc:Choice>
              <mc:Fallback>
                <p:oleObj name="Document" r:id="rId3" imgW="6892961" imgH="992861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1259" y="256666"/>
                        <a:ext cx="4351909" cy="6267117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7C3404E1-CB47-4883-87D5-6C816395D9B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9758470"/>
              </p:ext>
            </p:extLst>
          </p:nvPr>
        </p:nvGraphicFramePr>
        <p:xfrm>
          <a:off x="5532754" y="256666"/>
          <a:ext cx="4443350" cy="62254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Document" r:id="rId5" imgW="6976403" imgH="9775024" progId="Word.Document.12">
                  <p:embed/>
                </p:oleObj>
              </mc:Choice>
              <mc:Fallback>
                <p:oleObj name="Document" r:id="rId5" imgW="6976403" imgH="977502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532754" y="256666"/>
                        <a:ext cx="4443350" cy="622543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36384093"/>
      </p:ext>
    </p:extLst>
  </p:cSld>
  <p:clrMapOvr>
    <a:masterClrMapping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870C0B-2DA4-4FF7-93AE-C4A8BCF82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896112"/>
            <a:ext cx="8569516" cy="5098287"/>
          </a:xfrm>
        </p:spPr>
        <p:txBody>
          <a:bodyPr>
            <a:normAutofit/>
          </a:bodyPr>
          <a:lstStyle/>
          <a:p>
            <a:r>
              <a:rPr lang="ru-RU" sz="4000" b="1" dirty="0"/>
              <a:t>Журналы учета работы</a:t>
            </a:r>
          </a:p>
        </p:txBody>
      </p:sp>
    </p:spTree>
    <p:extLst>
      <p:ext uri="{BB962C8B-B14F-4D97-AF65-F5344CB8AC3E}">
        <p14:creationId xmlns:p14="http://schemas.microsoft.com/office/powerpoint/2010/main" val="1062986812"/>
      </p:ext>
    </p:extLst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5ACD32-BB94-4193-8624-3098E6510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690872"/>
            <a:ext cx="9794812" cy="168757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ЖУРНАЛ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ДИАГНОСТИЧЕСКОЙ РАБОТЫ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(индивидуальной, групповой)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C5E3231E-042E-45C2-A830-89DC241EA81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051892"/>
              </p:ext>
            </p:extLst>
          </p:nvPr>
        </p:nvGraphicFramePr>
        <p:xfrm>
          <a:off x="684212" y="685800"/>
          <a:ext cx="10270300" cy="3529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4060">
                  <a:extLst>
                    <a:ext uri="{9D8B030D-6E8A-4147-A177-3AD203B41FA5}">
                      <a16:colId xmlns:a16="http://schemas.microsoft.com/office/drawing/2014/main" val="3635213315"/>
                    </a:ext>
                  </a:extLst>
                </a:gridCol>
                <a:gridCol w="2054060">
                  <a:extLst>
                    <a:ext uri="{9D8B030D-6E8A-4147-A177-3AD203B41FA5}">
                      <a16:colId xmlns:a16="http://schemas.microsoft.com/office/drawing/2014/main" val="679165918"/>
                    </a:ext>
                  </a:extLst>
                </a:gridCol>
                <a:gridCol w="2054060">
                  <a:extLst>
                    <a:ext uri="{9D8B030D-6E8A-4147-A177-3AD203B41FA5}">
                      <a16:colId xmlns:a16="http://schemas.microsoft.com/office/drawing/2014/main" val="2042942997"/>
                    </a:ext>
                  </a:extLst>
                </a:gridCol>
                <a:gridCol w="2054060">
                  <a:extLst>
                    <a:ext uri="{9D8B030D-6E8A-4147-A177-3AD203B41FA5}">
                      <a16:colId xmlns:a16="http://schemas.microsoft.com/office/drawing/2014/main" val="2458365607"/>
                    </a:ext>
                  </a:extLst>
                </a:gridCol>
                <a:gridCol w="2054060">
                  <a:extLst>
                    <a:ext uri="{9D8B030D-6E8A-4147-A177-3AD203B41FA5}">
                      <a16:colId xmlns:a16="http://schemas.microsoft.com/office/drawing/2014/main" val="3713630991"/>
                    </a:ext>
                  </a:extLst>
                </a:gridCol>
              </a:tblGrid>
              <a:tr h="11765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и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время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Ф.И., возраст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(либо категория, группа)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 кого поступил запрос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 диагностики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Примечания, рекомендации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55593224"/>
                  </a:ext>
                </a:extLst>
              </a:tr>
              <a:tr h="11765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993862"/>
                  </a:ext>
                </a:extLst>
              </a:tr>
              <a:tr h="11765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206164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7821383"/>
      </p:ext>
    </p:extLst>
  </p:cSld>
  <p:clrMapOvr>
    <a:masterClrMapping/>
  </p:clrMapOvr>
  <p:transition spd="slow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2E4440-F355-4AD1-8C60-BF4D30133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ЖУРНАЛ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КОНСУЛЬТАТИВНОЙ РАБОТЫ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DE13217F-C218-47A7-B734-09C83492B06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3438906"/>
              </p:ext>
            </p:extLst>
          </p:nvPr>
        </p:nvGraphicFramePr>
        <p:xfrm>
          <a:off x="684212" y="685800"/>
          <a:ext cx="10782366" cy="3621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900">
                  <a:extLst>
                    <a:ext uri="{9D8B030D-6E8A-4147-A177-3AD203B41FA5}">
                      <a16:colId xmlns:a16="http://schemas.microsoft.com/office/drawing/2014/main" val="1306396906"/>
                    </a:ext>
                  </a:extLst>
                </a:gridCol>
                <a:gridCol w="2239222">
                  <a:extLst>
                    <a:ext uri="{9D8B030D-6E8A-4147-A177-3AD203B41FA5}">
                      <a16:colId xmlns:a16="http://schemas.microsoft.com/office/drawing/2014/main" val="1125582119"/>
                    </a:ext>
                  </a:extLst>
                </a:gridCol>
                <a:gridCol w="1797061">
                  <a:extLst>
                    <a:ext uri="{9D8B030D-6E8A-4147-A177-3AD203B41FA5}">
                      <a16:colId xmlns:a16="http://schemas.microsoft.com/office/drawing/2014/main" val="4111633969"/>
                    </a:ext>
                  </a:extLst>
                </a:gridCol>
                <a:gridCol w="1797061">
                  <a:extLst>
                    <a:ext uri="{9D8B030D-6E8A-4147-A177-3AD203B41FA5}">
                      <a16:colId xmlns:a16="http://schemas.microsoft.com/office/drawing/2014/main" val="4058998095"/>
                    </a:ext>
                  </a:extLst>
                </a:gridCol>
                <a:gridCol w="1797061">
                  <a:extLst>
                    <a:ext uri="{9D8B030D-6E8A-4147-A177-3AD203B41FA5}">
                      <a16:colId xmlns:a16="http://schemas.microsoft.com/office/drawing/2014/main" val="3799712749"/>
                    </a:ext>
                  </a:extLst>
                </a:gridCol>
                <a:gridCol w="1797061">
                  <a:extLst>
                    <a:ext uri="{9D8B030D-6E8A-4147-A177-3AD203B41FA5}">
                      <a16:colId xmlns:a16="http://schemas.microsoft.com/office/drawing/2014/main" val="980252387"/>
                    </a:ext>
                  </a:extLst>
                </a:gridCol>
              </a:tblGrid>
              <a:tr h="23002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Дата, время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Консультируемый (имя, знак, если анонимно)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Пол, возраст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Повод обращения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 консультации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Проблема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Результат, рекомендации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52058858"/>
                  </a:ext>
                </a:extLst>
              </a:tr>
              <a:tr h="6603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25675962"/>
                  </a:ext>
                </a:extLst>
              </a:tr>
              <a:tr h="6603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36153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8743228"/>
      </p:ext>
    </p:extLst>
  </p:cSld>
  <p:clrMapOvr>
    <a:masterClrMapping/>
  </p:clrMapOvr>
  <p:transition spd="slow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78BB13-5674-408D-9003-8EE7DA56D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487332"/>
            <a:ext cx="9346756" cy="1904324"/>
          </a:xfrm>
        </p:spPr>
        <p:txBody>
          <a:bodyPr>
            <a:normAutofit/>
          </a:bodyPr>
          <a:lstStyle/>
          <a:p>
            <a:r>
              <a:rPr lang="ru-RU" b="1" dirty="0"/>
              <a:t>ЖУРНАЛ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ПРОСВЕТИТЕЛЬСКОЙ и профилактической работы РАБОТЫ</a:t>
            </a:r>
            <a:endParaRPr lang="ru-RU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EAF0C0FB-DA37-467D-A259-22BC4800B6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0097166"/>
              </p:ext>
            </p:extLst>
          </p:nvPr>
        </p:nvGraphicFramePr>
        <p:xfrm>
          <a:off x="684212" y="685800"/>
          <a:ext cx="11056684" cy="31363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4171">
                  <a:extLst>
                    <a:ext uri="{9D8B030D-6E8A-4147-A177-3AD203B41FA5}">
                      <a16:colId xmlns:a16="http://schemas.microsoft.com/office/drawing/2014/main" val="945117909"/>
                    </a:ext>
                  </a:extLst>
                </a:gridCol>
                <a:gridCol w="2764171">
                  <a:extLst>
                    <a:ext uri="{9D8B030D-6E8A-4147-A177-3AD203B41FA5}">
                      <a16:colId xmlns:a16="http://schemas.microsoft.com/office/drawing/2014/main" val="178021957"/>
                    </a:ext>
                  </a:extLst>
                </a:gridCol>
                <a:gridCol w="2764171">
                  <a:extLst>
                    <a:ext uri="{9D8B030D-6E8A-4147-A177-3AD203B41FA5}">
                      <a16:colId xmlns:a16="http://schemas.microsoft.com/office/drawing/2014/main" val="329653159"/>
                    </a:ext>
                  </a:extLst>
                </a:gridCol>
                <a:gridCol w="2764171">
                  <a:extLst>
                    <a:ext uri="{9D8B030D-6E8A-4147-A177-3AD203B41FA5}">
                      <a16:colId xmlns:a16="http://schemas.microsoft.com/office/drawing/2014/main" val="3493360002"/>
                    </a:ext>
                  </a:extLst>
                </a:gridCol>
              </a:tblGrid>
              <a:tr h="17712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Дата, время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 кем проводится работа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Тема, форма работы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Примечания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08519146"/>
                  </a:ext>
                </a:extLst>
              </a:tr>
              <a:tr h="6825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08290994"/>
                  </a:ext>
                </a:extLst>
              </a:tr>
              <a:tr h="6825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934035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9442717"/>
      </p:ext>
    </p:extLst>
  </p:cSld>
  <p:clrMapOvr>
    <a:masterClrMapping/>
  </p:clrMapOvr>
  <p:transition spd="slow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9B1F5085-1178-4791-85AF-D3B7342E2ED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0931057"/>
              </p:ext>
            </p:extLst>
          </p:nvPr>
        </p:nvGraphicFramePr>
        <p:xfrm>
          <a:off x="311531" y="279262"/>
          <a:ext cx="4516501" cy="62994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Document" r:id="rId3" imgW="6656302" imgH="9283665" progId="Word.Document.12">
                  <p:embed/>
                </p:oleObj>
              </mc:Choice>
              <mc:Fallback>
                <p:oleObj name="Document" r:id="rId3" imgW="6656302" imgH="928366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1531" y="279262"/>
                        <a:ext cx="4516501" cy="6299476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99C035A7-2270-4B6E-8E9E-F75FC0CBB5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5572113"/>
              </p:ext>
            </p:extLst>
          </p:nvPr>
        </p:nvGraphicFramePr>
        <p:xfrm>
          <a:off x="5258435" y="279262"/>
          <a:ext cx="4671949" cy="62925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Document" r:id="rId5" imgW="6904829" imgH="9297693" progId="Word.Document.12">
                  <p:embed/>
                </p:oleObj>
              </mc:Choice>
              <mc:Fallback>
                <p:oleObj name="Document" r:id="rId5" imgW="6904829" imgH="929769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258435" y="279262"/>
                        <a:ext cx="4671949" cy="6292566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55125463"/>
      </p:ext>
    </p:extLst>
  </p:cSld>
  <p:clrMapOvr>
    <a:masterClrMapping/>
  </p:clrMapOvr>
  <p:transition spd="slow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F663DF57-CAD4-4B13-82CD-581E180638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8277729"/>
              </p:ext>
            </p:extLst>
          </p:nvPr>
        </p:nvGraphicFramePr>
        <p:xfrm>
          <a:off x="92075" y="92075"/>
          <a:ext cx="5477606" cy="62630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Document" r:id="rId3" imgW="6875697" imgH="7860666" progId="Word.Document.12">
                  <p:embed/>
                </p:oleObj>
              </mc:Choice>
              <mc:Fallback>
                <p:oleObj name="Document" r:id="rId3" imgW="6875697" imgH="786066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2075" y="92075"/>
                        <a:ext cx="5477606" cy="626300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1E112EF8-6D01-484A-9871-5ADEFB26D05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9898335"/>
              </p:ext>
            </p:extLst>
          </p:nvPr>
        </p:nvGraphicFramePr>
        <p:xfrm>
          <a:off x="5743067" y="92074"/>
          <a:ext cx="5645750" cy="63635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Document" r:id="rId5" imgW="6846564" imgH="7718222" progId="Word.Document.12">
                  <p:embed/>
                </p:oleObj>
              </mc:Choice>
              <mc:Fallback>
                <p:oleObj name="Document" r:id="rId5" imgW="6846564" imgH="771822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743067" y="92074"/>
                        <a:ext cx="5645750" cy="636358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45760229"/>
      </p:ext>
    </p:extLst>
  </p:cSld>
  <p:clrMapOvr>
    <a:masterClrMapping/>
  </p:clrMapOvr>
  <p:transition spd="slow">
    <p:cover/>
  </p:transition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138</TotalTime>
  <Words>90</Words>
  <Application>Microsoft Office PowerPoint</Application>
  <PresentationFormat>Широкоэкранный</PresentationFormat>
  <Paragraphs>28</Paragraphs>
  <Slides>11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Calibri</vt:lpstr>
      <vt:lpstr>Century Gothic</vt:lpstr>
      <vt:lpstr>Times New Roman</vt:lpstr>
      <vt:lpstr>Wingdings 3</vt:lpstr>
      <vt:lpstr>Сектор</vt:lpstr>
      <vt:lpstr>Document</vt:lpstr>
      <vt:lpstr>Некоторые особенности введения документации педагога-психолога в СПО</vt:lpstr>
      <vt:lpstr>Заявление-согласие</vt:lpstr>
      <vt:lpstr>Презентация PowerPoint</vt:lpstr>
      <vt:lpstr>Журналы учета работы</vt:lpstr>
      <vt:lpstr>ЖУРНАЛ ДИАГНОСТИЧЕСКОЙ РАБОТЫ (индивидуальной, групповой) </vt:lpstr>
      <vt:lpstr>ЖУРНАЛ КОНСУЛЬТАТИВНОЙ РАБОТЫ </vt:lpstr>
      <vt:lpstr>ЖУРНАЛ ПРОСВЕТИТЕЛЬСКОЙ и профилактической работы РАБОТЫ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Некоторые особенности введения документации педагога-психолога в СПО</dc:title>
  <dc:creator>Акинфеева Светлана Владимировна</dc:creator>
  <cp:lastModifiedBy>Пользователь</cp:lastModifiedBy>
  <cp:revision>10</cp:revision>
  <dcterms:created xsi:type="dcterms:W3CDTF">2022-10-19T06:43:26Z</dcterms:created>
  <dcterms:modified xsi:type="dcterms:W3CDTF">2022-10-19T10:04:41Z</dcterms:modified>
</cp:coreProperties>
</file>